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42"/>
  </p:notesMasterIdLst>
  <p:sldIdLst>
    <p:sldId id="256" r:id="rId2"/>
    <p:sldId id="349" r:id="rId3"/>
    <p:sldId id="336" r:id="rId4"/>
    <p:sldId id="337" r:id="rId5"/>
    <p:sldId id="338" r:id="rId6"/>
    <p:sldId id="350" r:id="rId7"/>
    <p:sldId id="339" r:id="rId8"/>
    <p:sldId id="340" r:id="rId9"/>
    <p:sldId id="341" r:id="rId10"/>
    <p:sldId id="343" r:id="rId11"/>
    <p:sldId id="344" r:id="rId12"/>
    <p:sldId id="346" r:id="rId13"/>
    <p:sldId id="342" r:id="rId14"/>
    <p:sldId id="347" r:id="rId15"/>
    <p:sldId id="351" r:id="rId16"/>
    <p:sldId id="348" r:id="rId17"/>
    <p:sldId id="352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8" r:id="rId29"/>
    <p:sldId id="369" r:id="rId30"/>
    <p:sldId id="353" r:id="rId31"/>
    <p:sldId id="371" r:id="rId32"/>
    <p:sldId id="370" r:id="rId33"/>
    <p:sldId id="354" r:id="rId34"/>
    <p:sldId id="355" r:id="rId35"/>
    <p:sldId id="372" r:id="rId36"/>
    <p:sldId id="356" r:id="rId37"/>
    <p:sldId id="373" r:id="rId38"/>
    <p:sldId id="374" r:id="rId39"/>
    <p:sldId id="375" r:id="rId40"/>
    <p:sldId id="278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00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4" autoAdjust="0"/>
  </p:normalViewPr>
  <p:slideViewPr>
    <p:cSldViewPr>
      <p:cViewPr varScale="1">
        <p:scale>
          <a:sx n="112" d="100"/>
          <a:sy n="112" d="100"/>
        </p:scale>
        <p:origin x="-15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73A257D8-153A-45D8-AFB0-26ABA78A04C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70427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4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5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6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7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8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9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10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11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12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13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14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15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16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17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18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19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20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21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22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23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24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25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26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27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28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29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30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31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32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33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34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35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36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37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38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005C0-B981-4DAA-9AEF-48E23D96A2D3}" type="slidenum">
              <a:rPr lang="ru-RU" altLang="en-US"/>
              <a:pPr/>
              <a:t>39</a:t>
            </a:fld>
            <a:endParaRPr lang="ru-R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116739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16740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41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6742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43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44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745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16746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47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48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49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50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51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675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675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pic>
        <p:nvPicPr>
          <p:cNvPr id="116754" name="Picture 18" descr="AesLogo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889000" cy="110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AB4DA-9BEC-4B1B-A8BE-295784A4C827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87795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B2CF3-465F-4E5F-B019-6686E432BFF3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424047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B16FD-E818-46BB-867E-DF588707D9D2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45799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21330-43CC-41EC-A350-2CADE64171DA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540733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D16CB-7C7A-49F0-8CE3-D1E689DFC899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331994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E162A-4F3C-46A3-8DC9-0D3201A9C355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521207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13BF4-79F6-4875-990B-D7BC1E50A87A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598280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B5D3D-95A8-4E03-8329-804A29D0A0A5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824875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E5D1B1-9D40-4177-9464-760B22F629AC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792971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8B875-0035-4718-9927-97BBB98DE21E}" type="slidenum">
              <a:rPr lang="ru-RU" altLang="en-US" smtClean="0"/>
              <a:pPr/>
              <a:t>‹#›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87477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15715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16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5717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15718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19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0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1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2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4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5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57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157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57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53188"/>
            <a:ext cx="19050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11573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0425" y="6561138"/>
            <a:ext cx="3230563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altLang="en-US"/>
              <a:t>A. Lukin, J. Todd  “Parametric Interpolation of Gaps”</a:t>
            </a:r>
            <a:endParaRPr lang="ru-RU" altLang="en-US"/>
          </a:p>
        </p:txBody>
      </p:sp>
      <p:sp>
        <p:nvSpPr>
          <p:cNvPr id="11573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526213"/>
            <a:ext cx="6477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BB61B78-801B-4D18-AB90-662F2138A723}" type="slidenum">
              <a:rPr lang="ru-RU" altLang="en-US"/>
              <a:pPr/>
              <a:t>‹#›</a:t>
            </a:fld>
            <a:r>
              <a:rPr lang="en-US" altLang="en-US"/>
              <a:t>/21</a:t>
            </a:r>
            <a:endParaRPr lang="ru-RU" altLang="en-US"/>
          </a:p>
        </p:txBody>
      </p:sp>
      <p:pic>
        <p:nvPicPr>
          <p:cNvPr id="115732" name="Picture 20" descr="Aes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889000" cy="110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18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18" charset="0"/>
        <a:buChar char="►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993063" cy="1223963"/>
          </a:xfrm>
        </p:spPr>
        <p:txBody>
          <a:bodyPr/>
          <a:lstStyle/>
          <a:p>
            <a:pPr algn="ctr"/>
            <a:r>
              <a:rPr lang="en-US" altLang="en-US" sz="3200" dirty="0" smtClean="0"/>
              <a:t>A Two-Pass Algorithm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3200" dirty="0" smtClean="0"/>
              <a:t>for Automatic Loudness Correction</a:t>
            </a:r>
            <a:endParaRPr lang="ru-RU" altLang="en-US" sz="3200" dirty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849292" y="4222750"/>
            <a:ext cx="557441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Alexey </a:t>
            </a:r>
            <a:r>
              <a:rPr lang="en-US" altLang="en-U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Lukin</a:t>
            </a:r>
            <a:r>
              <a:rPr lang="en-US" alt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Russell McClellan, Aaron </a:t>
            </a:r>
            <a:r>
              <a:rPr lang="en-US" altLang="en-U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Wishnick</a:t>
            </a:r>
            <a:endParaRPr lang="en-US" altLang="en-US" sz="2000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altLang="en-US" sz="1400" i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iZotope</a:t>
            </a:r>
            <a:r>
              <a:rPr lang="en-US" altLang="en-US" sz="1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Inc., Cambridge, MA</a:t>
            </a:r>
          </a:p>
        </p:txBody>
      </p:sp>
      <p:pic>
        <p:nvPicPr>
          <p:cNvPr id="2059" name="Picture 11" descr="iZotopeWeb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54" y="5087937"/>
            <a:ext cx="1781175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3419475" y="1268413"/>
            <a:ext cx="25548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Convention paper </a:t>
            </a:r>
            <a:r>
              <a:rPr lang="en-US" altLang="en-US" dirty="0" smtClean="0"/>
              <a:t>9683</a:t>
            </a:r>
            <a:endParaRPr lang="ru-RU" altLang="en-US" dirty="0"/>
          </a:p>
        </p:txBody>
      </p:sp>
      <p:pic>
        <p:nvPicPr>
          <p:cNvPr id="2069" name="Picture 21" descr="Logo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7550"/>
            <a:ext cx="1325563" cy="233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042988" y="188913"/>
            <a:ext cx="236090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/>
              <a:t>141</a:t>
            </a:r>
            <a:r>
              <a:rPr lang="en-US" altLang="en-US" baseline="30000" dirty="0" smtClean="0"/>
              <a:t>st</a:t>
            </a:r>
            <a:r>
              <a:rPr lang="en-US" altLang="en-US" dirty="0" smtClean="0"/>
              <a:t> </a:t>
            </a:r>
            <a:r>
              <a:rPr lang="en-US" altLang="en-US" dirty="0"/>
              <a:t>AES Convention</a:t>
            </a:r>
          </a:p>
          <a:p>
            <a:r>
              <a:rPr lang="en-US" altLang="en-US" sz="1200" dirty="0" smtClean="0"/>
              <a:t>Sept 29 </a:t>
            </a:r>
            <a:r>
              <a:rPr lang="en-US" altLang="en-US" sz="1200" dirty="0" smtClean="0">
                <a:cs typeface="Tahoma" pitchFamily="34" charset="0"/>
              </a:rPr>
              <a:t>– October 2</a:t>
            </a:r>
            <a:r>
              <a:rPr lang="en-US" altLang="en-US" sz="1200" dirty="0" smtClean="0"/>
              <a:t>, 2016</a:t>
            </a:r>
            <a:endParaRPr lang="en-US" altLang="en-US" sz="1200" dirty="0"/>
          </a:p>
          <a:p>
            <a:r>
              <a:rPr lang="en-US" altLang="en-US" sz="1200" dirty="0" smtClean="0"/>
              <a:t>Los Angeles, </a:t>
            </a:r>
            <a:r>
              <a:rPr lang="en-US" altLang="en-US" sz="1200" dirty="0"/>
              <a:t>CA</a:t>
            </a:r>
            <a:endParaRPr lang="ru-RU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Level measurements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Traditional way: sample peak, RMS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86" y="3284984"/>
            <a:ext cx="541855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3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 smtClean="0"/>
              <a:pPr/>
              <a:t>3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Level measurements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Traditional way: sample peak, RMS</a:t>
            </a:r>
          </a:p>
          <a:p>
            <a:r>
              <a:rPr lang="en-US" altLang="en-US" sz="2800" dirty="0" smtClean="0"/>
              <a:t>New way: true peak, loudness </a:t>
            </a:r>
            <a:r>
              <a:rPr lang="en-US" altLang="en-US" sz="2000" i="1" dirty="0" smtClean="0"/>
              <a:t>(BS.1770)</a:t>
            </a:r>
            <a:endParaRPr lang="en-US" altLang="en-US" sz="2000" i="1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85" y="3284984"/>
            <a:ext cx="5418559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 smtClean="0"/>
              <a:pPr/>
              <a:t>4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Level measurements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Traditional way: sample peak, RMS</a:t>
            </a:r>
          </a:p>
          <a:p>
            <a:r>
              <a:rPr lang="en-US" altLang="en-US" sz="2800" dirty="0" smtClean="0"/>
              <a:t>New way (BS.1770): true peak, loudness</a:t>
            </a:r>
            <a:endParaRPr lang="en-US" altLang="en-US" sz="2800" dirty="0"/>
          </a:p>
          <a:p>
            <a:pPr marL="914400" lvl="1" indent="-457200"/>
            <a:r>
              <a:rPr lang="en-US" altLang="en-US" sz="2400" dirty="0" smtClean="0"/>
              <a:t>Integrated (</a:t>
            </a:r>
            <a:r>
              <a:rPr lang="en-US" altLang="en-US" sz="2400" dirty="0" err="1" smtClean="0"/>
              <a:t>programme</a:t>
            </a:r>
            <a:r>
              <a:rPr lang="en-US" altLang="en-US" sz="2400" dirty="0" smtClean="0"/>
              <a:t>) loudness</a:t>
            </a:r>
            <a:endParaRPr lang="en-US" altLang="en-US" sz="2400" dirty="0"/>
          </a:p>
          <a:p>
            <a:pPr marL="914400" lvl="1" indent="-457200"/>
            <a:r>
              <a:rPr lang="en-US" altLang="en-US" sz="2400" dirty="0" smtClean="0"/>
              <a:t>Short-term and Momentary loudness</a:t>
            </a:r>
            <a:endParaRPr lang="en-US" altLang="en-US" sz="24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28537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5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Level measurements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Traditional way: sample peak, RMS</a:t>
            </a:r>
          </a:p>
          <a:p>
            <a:r>
              <a:rPr lang="en-US" altLang="en-US" sz="2800" dirty="0" smtClean="0"/>
              <a:t>New way (BS.1770): true peak, loudness</a:t>
            </a:r>
            <a:endParaRPr lang="en-US" altLang="en-US" sz="2800" dirty="0"/>
          </a:p>
          <a:p>
            <a:pPr marL="914400" lvl="1" indent="-457200"/>
            <a:r>
              <a:rPr lang="en-US" altLang="en-US" sz="2400" dirty="0" smtClean="0"/>
              <a:t>Integrated (</a:t>
            </a:r>
            <a:r>
              <a:rPr lang="en-US" altLang="en-US" sz="2400" dirty="0" err="1" smtClean="0"/>
              <a:t>programme</a:t>
            </a:r>
            <a:r>
              <a:rPr lang="en-US" altLang="en-US" sz="2400" dirty="0" smtClean="0"/>
              <a:t>) loudness</a:t>
            </a:r>
            <a:endParaRPr lang="en-US" altLang="en-US" sz="2400" dirty="0"/>
          </a:p>
          <a:p>
            <a:pPr marL="914400" lvl="1" indent="-457200"/>
            <a:r>
              <a:rPr lang="en-US" altLang="en-US" sz="2400" dirty="0" smtClean="0"/>
              <a:t>Short-term and Momentary loudness</a:t>
            </a:r>
            <a:endParaRPr lang="en-US" altLang="en-US" sz="24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05064"/>
            <a:ext cx="8079030" cy="24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9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 smtClean="0"/>
              <a:pPr/>
              <a:t>6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3140968"/>
            <a:ext cx="7543800" cy="1431925"/>
          </a:xfrm>
        </p:spPr>
        <p:txBody>
          <a:bodyPr/>
          <a:lstStyle/>
          <a:p>
            <a:pPr algn="ctr"/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3140968"/>
            <a:ext cx="786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178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7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BS.1770 </a:t>
            </a:r>
            <a:r>
              <a:rPr lang="en-US" altLang="en-US" sz="2800" dirty="0" err="1" smtClean="0"/>
              <a:t>upsampling</a:t>
            </a:r>
            <a:r>
              <a:rPr lang="en-US" altLang="en-US" sz="2800" dirty="0" smtClean="0"/>
              <a:t> filter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51" y="2767874"/>
            <a:ext cx="5161905" cy="2533334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7055956" y="3173069"/>
            <a:ext cx="216024" cy="2880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86457" y="3132419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±0.1 dB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4407" y="5733256"/>
            <a:ext cx="6977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Equiripple</a:t>
            </a:r>
            <a:r>
              <a:rPr lang="en-US" dirty="0" smtClean="0"/>
              <a:t> filter design has ripples in both passband and stopband,</a:t>
            </a:r>
            <a:br>
              <a:rPr lang="en-US" dirty="0" smtClean="0"/>
            </a:br>
            <a:r>
              <a:rPr lang="en-US" dirty="0" smtClean="0"/>
              <a:t>can underestimate peak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2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8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Aliased (real-use) frequency response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51" y="2767874"/>
            <a:ext cx="5161905" cy="25333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94861" y="5733256"/>
            <a:ext cx="7756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Aliasing in measured levels created by sampling of 4× </a:t>
            </a:r>
            <a:r>
              <a:rPr lang="en-US" dirty="0" err="1" smtClean="0"/>
              <a:t>upsampled</a:t>
            </a:r>
            <a:r>
              <a:rPr lang="en-US" dirty="0" smtClean="0"/>
              <a:t> signal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7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9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Improved filter design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Reduced ripple</a:t>
            </a:r>
          </a:p>
          <a:p>
            <a:pPr marL="914400" lvl="1" indent="-457200"/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</a:rPr>
                        <m:t>𝐾𝑎𝑖𝑠𝑒𝑟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  −16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≤16,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974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10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Improved filter design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Reduced ripple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Peak finding by cubic interpolation</a:t>
            </a:r>
          </a:p>
          <a:p>
            <a:pPr marL="914400" lvl="1" indent="-457200"/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</a:rPr>
                        <m:t>𝐾𝑎𝑖𝑠𝑒𝑟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  −16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≤16,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2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11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Improved filter design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Reduced ripple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Peak finding by cubic interpolation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Also using sample peak levels</a:t>
            </a:r>
          </a:p>
          <a:p>
            <a:pPr marL="914400" lvl="1" indent="-457200"/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𝑈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</a:rPr>
                        <m:t>𝐾𝑎𝑖𝑠𝑒𝑟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  −16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≤16,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971800"/>
                <a:ext cx="5869235" cy="9775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6689" y="5229200"/>
                <a:ext cx="5278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𝑠𝑎𝑚𝑝𝑙𝑒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𝑝𝑒𝑎𝑘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𝑙𝑒𝑣𝑒𝑙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𝑖𝑛𝑡𝑒𝑟𝑝𝑜𝑙𝑎𝑡𝑒𝑑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𝑝𝑒𝑎𝑘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𝑙𝑒𝑣𝑒𝑙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689" y="5229200"/>
                <a:ext cx="5278625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4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12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Improved filter design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58994" y="5412993"/>
            <a:ext cx="502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Aliased frequency response during practical use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27" y="2852936"/>
            <a:ext cx="5161905" cy="25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0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13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Improved filter design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58994" y="5412993"/>
            <a:ext cx="502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Aliased frequency response during practical use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27" y="2852936"/>
            <a:ext cx="5161905" cy="2533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68344" y="276308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63688" y="5877272"/>
            <a:ext cx="4488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__________________________</a:t>
            </a:r>
          </a:p>
          <a:p>
            <a:r>
              <a:rPr lang="en-US" sz="1200" dirty="0" smtClean="0"/>
              <a:t>* Is not compatible with the baseline BS.1770 </a:t>
            </a:r>
            <a:r>
              <a:rPr lang="en-US" sz="1200" dirty="0" err="1" smtClean="0"/>
              <a:t>upsampling</a:t>
            </a:r>
            <a:r>
              <a:rPr lang="en-US" sz="1200" dirty="0" smtClean="0"/>
              <a:t> filter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237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14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True peaks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Our solution: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58994" y="5412993"/>
            <a:ext cx="502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Aliased frequency response during practical use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35896" y="2123645"/>
                <a:ext cx="52551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𝐵𝑆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.1770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𝑡𝑟𝑢𝑒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𝑝𝑒𝑎𝑘𝑠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𝑖𝑚𝑝𝑟𝑜𝑣𝑒𝑑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𝑡𝑟𝑢𝑒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𝑝𝑒𝑎𝑘𝑠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123645"/>
                <a:ext cx="525515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27" y="2854589"/>
            <a:ext cx="5161905" cy="25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1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15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3140968"/>
            <a:ext cx="7543800" cy="1431925"/>
          </a:xfrm>
        </p:spPr>
        <p:txBody>
          <a:bodyPr/>
          <a:lstStyle/>
          <a:p>
            <a:pPr algn="ctr"/>
            <a:r>
              <a:rPr lang="en-US" altLang="en-US" sz="3600" dirty="0" smtClean="0"/>
              <a:t>Loudness correction algorithm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3140968"/>
            <a:ext cx="786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99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16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Flowchart of loudness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Fixed gain to correct Integrated loudness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Dynamic range compression for limiting Short-term/Momentary loudness </a:t>
            </a:r>
            <a:r>
              <a:rPr lang="en-US" altLang="en-US" i="1" dirty="0" smtClean="0"/>
              <a:t>(optional)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/>
              <a:t>True peak limiting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723982" y="4772000"/>
            <a:ext cx="986408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Gain</a:t>
            </a:r>
          </a:p>
          <a:p>
            <a:pPr algn="ctr"/>
            <a:r>
              <a:rPr lang="en-US" sz="1000" dirty="0" smtClean="0"/>
              <a:t>(integrated</a:t>
            </a:r>
            <a:r>
              <a:rPr lang="en-US" sz="1000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413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Compression</a:t>
            </a:r>
            <a:br>
              <a:rPr lang="en-US" dirty="0" smtClean="0"/>
            </a:br>
            <a:r>
              <a:rPr lang="en-US" sz="1000" dirty="0" smtClean="0"/>
              <a:t>(short-term/momentary)</a:t>
            </a:r>
            <a:endParaRPr lang="en-US" sz="1000" dirty="0"/>
          </a:p>
        </p:txBody>
      </p:sp>
      <p:sp>
        <p:nvSpPr>
          <p:cNvPr id="9" name="Rounded Rectangle 8"/>
          <p:cNvSpPr/>
          <p:nvPr/>
        </p:nvSpPr>
        <p:spPr>
          <a:xfrm>
            <a:off x="6141717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Limiting</a:t>
            </a:r>
            <a:br>
              <a:rPr lang="en-US" dirty="0" smtClean="0"/>
            </a:br>
            <a:r>
              <a:rPr lang="en-US" sz="1000" dirty="0" smtClean="0"/>
              <a:t>(true peaks)</a:t>
            </a:r>
            <a:endParaRPr lang="en-US" sz="1000" dirty="0"/>
          </a:p>
        </p:txBody>
      </p:sp>
      <p:cxnSp>
        <p:nvCxnSpPr>
          <p:cNvPr id="5" name="Straight Arrow Connector 4"/>
          <p:cNvCxnSpPr>
            <a:stCxn id="3" idx="3"/>
            <a:endCxn id="8" idx="1"/>
          </p:cNvCxnSpPr>
          <p:nvPr/>
        </p:nvCxnSpPr>
        <p:spPr>
          <a:xfrm flipV="1">
            <a:off x="2710390" y="5229117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  <a:endCxn id="9" idx="1"/>
          </p:cNvCxnSpPr>
          <p:nvPr/>
        </p:nvCxnSpPr>
        <p:spPr>
          <a:xfrm>
            <a:off x="5421637" y="5229117"/>
            <a:ext cx="7200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28959" y="5229200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146486" y="5229283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11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17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pPr marL="457200" lvl="1" indent="0">
              <a:buNone/>
            </a:pPr>
            <a:endParaRPr lang="en-US" altLang="en-US" sz="2400" dirty="0" smtClean="0"/>
          </a:p>
          <a:p>
            <a:pPr marL="457200" lvl="1" indent="0">
              <a:buNone/>
            </a:pPr>
            <a:r>
              <a:rPr lang="en-US" altLang="en-US" sz="2400" dirty="0" smtClean="0"/>
              <a:t>Easy to implement, single-pass operation</a:t>
            </a:r>
          </a:p>
          <a:p>
            <a:pPr marL="457200" lvl="1" indent="0">
              <a:buNone/>
            </a:pPr>
            <a:endParaRPr lang="en-US" altLang="en-US" sz="2400" dirty="0" smtClean="0"/>
          </a:p>
          <a:p>
            <a:pPr marL="457200" lvl="1" indent="0">
              <a:buNone/>
            </a:pPr>
            <a:r>
              <a:rPr lang="en-US" altLang="en-US" sz="2400" dirty="0" smtClean="0"/>
              <a:t>Each stage of correction affects the result of other stages, e.g.: limiting changes the Integrated loudness</a:t>
            </a:r>
          </a:p>
          <a:p>
            <a:pPr marL="457200" lvl="1" indent="0">
              <a:buNone/>
            </a:pP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723982" y="4772000"/>
            <a:ext cx="986408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Gain</a:t>
            </a:r>
          </a:p>
          <a:p>
            <a:pPr algn="ctr"/>
            <a:r>
              <a:rPr lang="en-US" sz="1000" dirty="0" smtClean="0"/>
              <a:t>(integrated</a:t>
            </a:r>
            <a:r>
              <a:rPr lang="en-US" sz="1000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413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Compression</a:t>
            </a:r>
            <a:br>
              <a:rPr lang="en-US" dirty="0" smtClean="0"/>
            </a:br>
            <a:r>
              <a:rPr lang="en-US" sz="1000" dirty="0" smtClean="0"/>
              <a:t>(short-term/momentary)</a:t>
            </a:r>
            <a:endParaRPr lang="en-US" sz="1000" dirty="0"/>
          </a:p>
        </p:txBody>
      </p:sp>
      <p:sp>
        <p:nvSpPr>
          <p:cNvPr id="9" name="Rounded Rectangle 8"/>
          <p:cNvSpPr/>
          <p:nvPr/>
        </p:nvSpPr>
        <p:spPr>
          <a:xfrm>
            <a:off x="6141717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Limiting</a:t>
            </a:r>
            <a:br>
              <a:rPr lang="en-US" dirty="0" smtClean="0"/>
            </a:br>
            <a:r>
              <a:rPr lang="en-US" sz="1000" dirty="0" smtClean="0"/>
              <a:t>(true peaks)</a:t>
            </a:r>
            <a:endParaRPr lang="en-US" sz="1000" dirty="0"/>
          </a:p>
        </p:txBody>
      </p:sp>
      <p:cxnSp>
        <p:nvCxnSpPr>
          <p:cNvPr id="5" name="Straight Arrow Connector 4"/>
          <p:cNvCxnSpPr>
            <a:stCxn id="3" idx="3"/>
            <a:endCxn id="8" idx="1"/>
          </p:cNvCxnSpPr>
          <p:nvPr/>
        </p:nvCxnSpPr>
        <p:spPr>
          <a:xfrm flipV="1">
            <a:off x="2710390" y="5229117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  <a:endCxn id="9" idx="1"/>
          </p:cNvCxnSpPr>
          <p:nvPr/>
        </p:nvCxnSpPr>
        <p:spPr>
          <a:xfrm>
            <a:off x="5421637" y="5229117"/>
            <a:ext cx="7200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28959" y="5229200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146486" y="5229283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1079538" y="2487629"/>
            <a:ext cx="431800" cy="431800"/>
          </a:xfrm>
          <a:prstGeom prst="star16">
            <a:avLst>
              <a:gd name="adj" fmla="val 37500"/>
            </a:avLst>
          </a:prstGeom>
          <a:solidFill>
            <a:srgbClr val="00E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en-US" dirty="0"/>
              <a:t>+</a:t>
            </a: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1079538" y="3355173"/>
            <a:ext cx="431800" cy="431800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en-US" dirty="0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2883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18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Challenge: find the amount of gain G which achieves the required Integrated loudness, in anticipation of limiting</a:t>
            </a: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723982" y="4772000"/>
            <a:ext cx="986408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Gain</a:t>
            </a:r>
          </a:p>
          <a:p>
            <a:pPr algn="ctr"/>
            <a:r>
              <a:rPr lang="en-US" sz="1000" dirty="0" smtClean="0"/>
              <a:t>(integrated</a:t>
            </a:r>
            <a:r>
              <a:rPr lang="en-US" sz="1000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413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Compression</a:t>
            </a:r>
            <a:br>
              <a:rPr lang="en-US" dirty="0" smtClean="0"/>
            </a:br>
            <a:r>
              <a:rPr lang="en-US" sz="1000" dirty="0" smtClean="0"/>
              <a:t>(short-term/momentary)</a:t>
            </a:r>
            <a:endParaRPr lang="en-US" sz="1000" dirty="0"/>
          </a:p>
        </p:txBody>
      </p:sp>
      <p:sp>
        <p:nvSpPr>
          <p:cNvPr id="9" name="Rounded Rectangle 8"/>
          <p:cNvSpPr/>
          <p:nvPr/>
        </p:nvSpPr>
        <p:spPr>
          <a:xfrm>
            <a:off x="6141717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Limiting</a:t>
            </a:r>
            <a:br>
              <a:rPr lang="en-US" dirty="0" smtClean="0"/>
            </a:br>
            <a:r>
              <a:rPr lang="en-US" sz="1000" dirty="0" smtClean="0"/>
              <a:t>(true peaks)</a:t>
            </a:r>
            <a:endParaRPr lang="en-US" sz="1000" dirty="0"/>
          </a:p>
        </p:txBody>
      </p:sp>
      <p:cxnSp>
        <p:nvCxnSpPr>
          <p:cNvPr id="5" name="Straight Arrow Connector 4"/>
          <p:cNvCxnSpPr>
            <a:stCxn id="3" idx="3"/>
            <a:endCxn id="8" idx="1"/>
          </p:cNvCxnSpPr>
          <p:nvPr/>
        </p:nvCxnSpPr>
        <p:spPr>
          <a:xfrm flipV="1">
            <a:off x="2710390" y="5229117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  <a:endCxn id="9" idx="1"/>
          </p:cNvCxnSpPr>
          <p:nvPr/>
        </p:nvCxnSpPr>
        <p:spPr>
          <a:xfrm>
            <a:off x="5421637" y="5229117"/>
            <a:ext cx="7200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28959" y="5229200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146486" y="5229283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278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19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1: create the histogram of peak levels from the limiter envelope</a:t>
            </a: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973" y="2996952"/>
            <a:ext cx="6241789" cy="311479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74305" y="6111751"/>
            <a:ext cx="105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level, dB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20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1: create the histogram of peak levels from the limiter envelope</a:t>
            </a:r>
            <a:endParaRPr lang="en-US" altLang="en-US" dirty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973" y="2996952"/>
            <a:ext cx="6241789" cy="311479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74305" y="6111751"/>
            <a:ext cx="105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level, dB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562823" y="3181618"/>
            <a:ext cx="0" cy="3055694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84168" y="2812286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True peak limiter threshold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21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1: create the histogram of peak levels from the limiter envelope</a:t>
            </a:r>
            <a:endParaRPr lang="en-US" altLang="en-US" dirty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973" y="2996952"/>
            <a:ext cx="6241789" cy="311479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74305" y="6111751"/>
            <a:ext cx="105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level, dB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562823" y="3181618"/>
            <a:ext cx="0" cy="3055694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84168" y="2812286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True peak limiter threshold</a:t>
            </a:r>
            <a:endParaRPr lang="en-US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6615761" y="5553236"/>
            <a:ext cx="216024" cy="2880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15194" y="4942908"/>
            <a:ext cx="2024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Expected duration</a:t>
            </a:r>
            <a:br>
              <a:rPr lang="en-US" dirty="0" smtClean="0"/>
            </a:br>
            <a:r>
              <a:rPr lang="en-US" dirty="0" smtClean="0"/>
              <a:t>of limiter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90" y="3308432"/>
            <a:ext cx="5601152" cy="2803319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22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2: create the histogram of momentary loudness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444208" y="6111751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loudness, LKFS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23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2: create the histogram of momentary loudness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6111751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loudness, LKFS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65" y="3308432"/>
            <a:ext cx="5601152" cy="2803319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6833921" y="3181618"/>
            <a:ext cx="0" cy="3055694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52120" y="2784212"/>
            <a:ext cx="3228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Translate the limiter threshold</a:t>
            </a:r>
            <a:endParaRPr lang="en-US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7010420" y="5119047"/>
            <a:ext cx="216024" cy="52376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856552" y="4626583"/>
            <a:ext cx="2024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Expected duration</a:t>
            </a:r>
            <a:br>
              <a:rPr lang="en-US" dirty="0" smtClean="0"/>
            </a:br>
            <a:r>
              <a:rPr lang="en-US" dirty="0" smtClean="0"/>
              <a:t>of limiter activity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33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24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3: “clip” the histogram to predict the effect of peak limiting on loudness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6111751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loudness, LKFS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61" y="3308432"/>
            <a:ext cx="5601152" cy="280331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95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25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4: recalculate Integrated loudness from the updated histogram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6111751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loudness, LKFS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8" y="3140968"/>
            <a:ext cx="0" cy="29707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95736" y="3153544"/>
            <a:ext cx="11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61" y="3308432"/>
            <a:ext cx="5601152" cy="280331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123728" y="6111751"/>
            <a:ext cx="56166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Brace 10"/>
          <p:cNvSpPr/>
          <p:nvPr/>
        </p:nvSpPr>
        <p:spPr>
          <a:xfrm rot="16200000">
            <a:off x="6120172" y="2564903"/>
            <a:ext cx="216024" cy="115212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31417" y="2708920"/>
                <a:ext cx="454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417" y="2708920"/>
                <a:ext cx="45486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37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26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5: update the required gain G and go to step 2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7433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27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Step 5: update the required gain G and go to step 2</a:t>
            </a:r>
          </a:p>
          <a:p>
            <a:endParaRPr lang="en-US" altLang="en-US" sz="2800" dirty="0"/>
          </a:p>
          <a:p>
            <a:r>
              <a:rPr lang="en-US" altLang="en-US" sz="2800" dirty="0" smtClean="0"/>
              <a:t>This iterative process updates the histogram of momentary loudness based on the expected amount of peak (and loudness) limiting until it converges on the required amount of gain G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70553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28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Once the gain G is determined, the whole processing chain is ready to be applied</a:t>
            </a: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723982" y="4772000"/>
            <a:ext cx="986408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Gain</a:t>
            </a:r>
          </a:p>
          <a:p>
            <a:pPr algn="ctr"/>
            <a:r>
              <a:rPr lang="en-US" sz="1000" dirty="0" smtClean="0"/>
              <a:t>(integrated</a:t>
            </a:r>
            <a:r>
              <a:rPr lang="en-US" sz="1000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413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Compression</a:t>
            </a:r>
            <a:br>
              <a:rPr lang="en-US" dirty="0" smtClean="0"/>
            </a:br>
            <a:r>
              <a:rPr lang="en-US" sz="1000" dirty="0" smtClean="0"/>
              <a:t>(short-term/momentary)</a:t>
            </a:r>
            <a:endParaRPr lang="en-US" sz="1000" dirty="0"/>
          </a:p>
        </p:txBody>
      </p:sp>
      <p:sp>
        <p:nvSpPr>
          <p:cNvPr id="9" name="Rounded Rectangle 8"/>
          <p:cNvSpPr/>
          <p:nvPr/>
        </p:nvSpPr>
        <p:spPr>
          <a:xfrm>
            <a:off x="6141717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Limiting</a:t>
            </a:r>
            <a:br>
              <a:rPr lang="en-US" dirty="0" smtClean="0"/>
            </a:br>
            <a:r>
              <a:rPr lang="en-US" sz="1000" dirty="0" smtClean="0"/>
              <a:t>(true peaks)</a:t>
            </a:r>
            <a:endParaRPr lang="en-US" sz="1000" dirty="0"/>
          </a:p>
        </p:txBody>
      </p:sp>
      <p:cxnSp>
        <p:nvCxnSpPr>
          <p:cNvPr id="5" name="Straight Arrow Connector 4"/>
          <p:cNvCxnSpPr>
            <a:stCxn id="3" idx="3"/>
            <a:endCxn id="8" idx="1"/>
          </p:cNvCxnSpPr>
          <p:nvPr/>
        </p:nvCxnSpPr>
        <p:spPr>
          <a:xfrm flipV="1">
            <a:off x="2710390" y="5229117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  <a:endCxn id="9" idx="1"/>
          </p:cNvCxnSpPr>
          <p:nvPr/>
        </p:nvCxnSpPr>
        <p:spPr>
          <a:xfrm>
            <a:off x="5421637" y="5229117"/>
            <a:ext cx="7200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28959" y="5229200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146486" y="5229283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32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29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Loudness correction</a:t>
            </a:r>
            <a:endParaRPr lang="ru-RU" altLang="en-US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753350" cy="4392612"/>
          </a:xfrm>
        </p:spPr>
        <p:txBody>
          <a:bodyPr/>
          <a:lstStyle/>
          <a:p>
            <a:r>
              <a:rPr lang="en-US" altLang="en-US" sz="2800" dirty="0" smtClean="0"/>
              <a:t>Once the gain G is determined, the whole processing chain is ready to be applied</a:t>
            </a:r>
          </a:p>
          <a:p>
            <a:endParaRPr lang="en-US" altLang="en-US" sz="2800" dirty="0" smtClean="0"/>
          </a:p>
          <a:p>
            <a:r>
              <a:rPr lang="en-US" altLang="en-US" sz="2800" dirty="0" smtClean="0"/>
              <a:t>Integrated loudness of the output may not exactly match the prediction</a:t>
            </a:r>
            <a:endParaRPr lang="en-US" altLang="en-US" sz="240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dirty="0" smtClean="0"/>
          </a:p>
          <a:p>
            <a:endParaRPr lang="en-US" altLang="en-US" sz="2800" dirty="0" smtClean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723982" y="4772000"/>
            <a:ext cx="986408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Gain</a:t>
            </a:r>
          </a:p>
          <a:p>
            <a:pPr algn="ctr"/>
            <a:r>
              <a:rPr lang="en-US" sz="1000" dirty="0" smtClean="0"/>
              <a:t>(integrated</a:t>
            </a:r>
            <a:r>
              <a:rPr lang="en-US" sz="1000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413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Compression</a:t>
            </a:r>
            <a:br>
              <a:rPr lang="en-US" dirty="0" smtClean="0"/>
            </a:br>
            <a:r>
              <a:rPr lang="en-US" sz="1000" dirty="0" smtClean="0"/>
              <a:t>(short-term/momentary)</a:t>
            </a:r>
            <a:endParaRPr lang="en-US" sz="1000" dirty="0"/>
          </a:p>
        </p:txBody>
      </p:sp>
      <p:sp>
        <p:nvSpPr>
          <p:cNvPr id="9" name="Rounded Rectangle 8"/>
          <p:cNvSpPr/>
          <p:nvPr/>
        </p:nvSpPr>
        <p:spPr>
          <a:xfrm>
            <a:off x="6141717" y="4771917"/>
            <a:ext cx="2016224" cy="9144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Limiting</a:t>
            </a:r>
            <a:br>
              <a:rPr lang="en-US" dirty="0" smtClean="0"/>
            </a:br>
            <a:r>
              <a:rPr lang="en-US" sz="1000" dirty="0" smtClean="0"/>
              <a:t>(true peaks)</a:t>
            </a:r>
            <a:endParaRPr lang="en-US" sz="1000" dirty="0"/>
          </a:p>
        </p:txBody>
      </p:sp>
      <p:cxnSp>
        <p:nvCxnSpPr>
          <p:cNvPr id="5" name="Straight Arrow Connector 4"/>
          <p:cNvCxnSpPr>
            <a:stCxn id="3" idx="3"/>
            <a:endCxn id="8" idx="1"/>
          </p:cNvCxnSpPr>
          <p:nvPr/>
        </p:nvCxnSpPr>
        <p:spPr>
          <a:xfrm flipV="1">
            <a:off x="2710390" y="5229117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  <a:endCxn id="9" idx="1"/>
          </p:cNvCxnSpPr>
          <p:nvPr/>
        </p:nvCxnSpPr>
        <p:spPr>
          <a:xfrm>
            <a:off x="5421637" y="5229117"/>
            <a:ext cx="7200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28959" y="5229200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146486" y="5229283"/>
            <a:ext cx="695023" cy="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41" y="4859785"/>
                <a:ext cx="67659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957" y="4879838"/>
                <a:ext cx="67999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30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Evaluation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Tested products:</a:t>
            </a:r>
          </a:p>
          <a:p>
            <a:pPr marL="914400" lvl="1" indent="-457200"/>
            <a:r>
              <a:rPr lang="en-US" sz="2400" dirty="0" err="1"/>
              <a:t>iZotope</a:t>
            </a:r>
            <a:r>
              <a:rPr lang="en-US" sz="2400" dirty="0"/>
              <a:t> RX Loudness Control</a:t>
            </a:r>
            <a:r>
              <a:rPr lang="en-US" sz="2400" dirty="0" smtClean="0"/>
              <a:t>,</a:t>
            </a:r>
          </a:p>
          <a:p>
            <a:pPr marL="914400" lvl="1" indent="-457200"/>
            <a:r>
              <a:rPr lang="en-US" sz="2400" dirty="0" err="1"/>
              <a:t>Nugen</a:t>
            </a:r>
            <a:r>
              <a:rPr lang="en-US" sz="2400" dirty="0"/>
              <a:t> LM-Correct 2,</a:t>
            </a:r>
            <a:endParaRPr lang="en-US" altLang="en-US" sz="2400" dirty="0" smtClean="0"/>
          </a:p>
          <a:p>
            <a:pPr marL="914400" lvl="1" indent="-457200"/>
            <a:r>
              <a:rPr lang="en-US" sz="2400" dirty="0"/>
              <a:t>Minnetonka </a:t>
            </a:r>
            <a:r>
              <a:rPr lang="en-US" sz="2400" dirty="0" err="1"/>
              <a:t>AudioTools</a:t>
            </a:r>
            <a:r>
              <a:rPr lang="en-US" sz="2400" dirty="0"/>
              <a:t> Focus for Loudness Control</a:t>
            </a:r>
            <a:r>
              <a:rPr lang="en-US" sz="2400" dirty="0" smtClean="0"/>
              <a:t>,</a:t>
            </a:r>
          </a:p>
          <a:p>
            <a:pPr marL="914400" lvl="1" indent="-457200"/>
            <a:r>
              <a:rPr lang="en-US" sz="2400" dirty="0" err="1"/>
              <a:t>iZotope</a:t>
            </a:r>
            <a:r>
              <a:rPr lang="en-US" sz="2400" dirty="0"/>
              <a:t> RX (Loudness module</a:t>
            </a:r>
            <a:r>
              <a:rPr lang="en-US" sz="2400" dirty="0" smtClean="0"/>
              <a:t>),</a:t>
            </a:r>
          </a:p>
          <a:p>
            <a:pPr marL="914400" lvl="1" indent="-457200"/>
            <a:r>
              <a:rPr lang="en-US" sz="2400" dirty="0"/>
              <a:t>TC Electronic LC2n Loudness Correct</a:t>
            </a:r>
            <a:r>
              <a:rPr lang="en-US" sz="2400" dirty="0" smtClean="0"/>
              <a:t>,</a:t>
            </a:r>
          </a:p>
          <a:p>
            <a:pPr marL="914400" lvl="1" indent="-457200"/>
            <a:r>
              <a:rPr lang="en-US" sz="2400" dirty="0"/>
              <a:t>RTW CLC (Continuous Loudness Control</a:t>
            </a:r>
            <a:r>
              <a:rPr lang="en-US" sz="2400" dirty="0" smtClean="0"/>
              <a:t>)</a:t>
            </a:r>
            <a:endParaRPr lang="en-US" altLang="en-US" sz="2400" dirty="0" smtClean="0"/>
          </a:p>
          <a:p>
            <a:endParaRPr lang="en-US" altLang="en-US" sz="2800" kern="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235115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31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Evaluation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Test conditions</a:t>
            </a:r>
          </a:p>
          <a:p>
            <a:pPr marL="914400" lvl="1" indent="-457200"/>
            <a:r>
              <a:rPr lang="en-US" sz="2400" dirty="0" smtClean="0"/>
              <a:t>A collection of 6 audio samples with wide dynamic range and diverse genres</a:t>
            </a:r>
          </a:p>
          <a:p>
            <a:pPr marL="914400" lvl="1" indent="-457200"/>
            <a:r>
              <a:rPr lang="en-US" altLang="en-US" sz="2400" kern="0" dirty="0" smtClean="0"/>
              <a:t>Each sample processed with 3 sets of loudness targets:</a:t>
            </a:r>
          </a:p>
          <a:p>
            <a:endParaRPr lang="en-US" altLang="en-US" sz="2800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11" y="4207396"/>
            <a:ext cx="6584128" cy="17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4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32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Evaluation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True peak compliance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92896"/>
            <a:ext cx="4616508" cy="396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33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Evaluation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Integrated loudness compliance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91573"/>
            <a:ext cx="4616508" cy="396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34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Evaluation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Short-term/momentary loudness compliance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91573"/>
            <a:ext cx="4616508" cy="396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35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Results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Improved accuracy of Integrated loudness – best in class of non-iterative methods</a:t>
            </a:r>
          </a:p>
          <a:p>
            <a:endParaRPr lang="en-US" altLang="en-US" sz="2800" kern="0" dirty="0" smtClean="0"/>
          </a:p>
          <a:p>
            <a:r>
              <a:rPr lang="en-US" altLang="en-US" sz="2800" kern="0" dirty="0" smtClean="0"/>
              <a:t>Spot-on True peak and Short-term loudness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66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36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Results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CPU performance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674469"/>
            <a:ext cx="2994286" cy="23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1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37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Summary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Loudness correction cannot be done accurately in </a:t>
            </a:r>
            <a:r>
              <a:rPr lang="en-US" altLang="en-US" sz="2800" kern="0" dirty="0" err="1" smtClean="0"/>
              <a:t>realtime</a:t>
            </a:r>
            <a:r>
              <a:rPr lang="en-US" altLang="en-US" sz="2800" kern="0" dirty="0" smtClean="0"/>
              <a:t>: all targets are interrelated</a:t>
            </a:r>
          </a:p>
          <a:p>
            <a:endParaRPr lang="en-US" altLang="en-US" sz="2800" kern="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29676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38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Summary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Loudness correction cannot be done accurately in </a:t>
            </a:r>
            <a:r>
              <a:rPr lang="en-US" altLang="en-US" sz="2800" kern="0" dirty="0" err="1" smtClean="0"/>
              <a:t>realtime</a:t>
            </a:r>
            <a:r>
              <a:rPr lang="en-US" altLang="en-US" sz="2800" kern="0" dirty="0" smtClean="0"/>
              <a:t>: all targets are interrelated</a:t>
            </a:r>
          </a:p>
          <a:p>
            <a:endParaRPr lang="en-US" altLang="en-US" sz="2800" kern="0" dirty="0"/>
          </a:p>
          <a:p>
            <a:r>
              <a:rPr lang="en-US" altLang="en-US" sz="2800" kern="0" dirty="0" smtClean="0"/>
              <a:t>2-pass (analyze/correct) software struggles to achieve accurate Integrated loudness</a:t>
            </a:r>
          </a:p>
          <a:p>
            <a:endParaRPr lang="en-US" altLang="en-US" sz="2800" kern="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20621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D7ED-D239-4A56-A329-A39C75F2845E}" type="slidenum">
              <a:rPr lang="ru-RU" altLang="en-US"/>
              <a:pPr/>
              <a:t>39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Summary</a:t>
            </a:r>
            <a:endParaRPr lang="ru-RU" altLang="en-US" sz="360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6016" y="6561138"/>
            <a:ext cx="4454973" cy="2524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A. </a:t>
            </a:r>
            <a:r>
              <a:rPr lang="en-US" altLang="en-US" dirty="0" err="1" smtClean="0"/>
              <a:t>Lukin</a:t>
            </a:r>
            <a:r>
              <a:rPr lang="en-US" altLang="en-US" dirty="0" smtClean="0"/>
              <a:t> et al. “A Two-Pass Algorithm for Automatic Loudness Correction”</a:t>
            </a:r>
            <a:endParaRPr lang="ru-RU" altLang="en-US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066800" y="1989138"/>
            <a:ext cx="77533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►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altLang="en-US" sz="2800" kern="0" dirty="0" smtClean="0"/>
              <a:t>Loudness correction cannot be done accurately in </a:t>
            </a:r>
            <a:r>
              <a:rPr lang="en-US" altLang="en-US" sz="2800" kern="0" dirty="0" err="1" smtClean="0"/>
              <a:t>realtime</a:t>
            </a:r>
            <a:r>
              <a:rPr lang="en-US" altLang="en-US" sz="2800" kern="0" dirty="0" smtClean="0"/>
              <a:t>: all targets are interrelated</a:t>
            </a:r>
          </a:p>
          <a:p>
            <a:endParaRPr lang="en-US" altLang="en-US" sz="2800" kern="0" dirty="0"/>
          </a:p>
          <a:p>
            <a:r>
              <a:rPr lang="en-US" altLang="en-US" sz="2800" kern="0" dirty="0" smtClean="0"/>
              <a:t>2-pass (analyze/correct) software struggles to achieve accurate Integrated loudness</a:t>
            </a:r>
          </a:p>
          <a:p>
            <a:endParaRPr lang="en-US" altLang="en-US" sz="2800" kern="0" dirty="0"/>
          </a:p>
          <a:p>
            <a:r>
              <a:rPr lang="en-US" altLang="en-US" sz="2800" kern="0" dirty="0" smtClean="0"/>
              <a:t>The proposed method shows an improved precision</a:t>
            </a:r>
          </a:p>
          <a:p>
            <a:endParaRPr lang="en-US" altLang="en-US" sz="2800" kern="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en-US" sz="2400" kern="0" dirty="0" smtClean="0"/>
          </a:p>
          <a:p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6332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4C6D-62A3-46EA-AE11-79F54BD00469}" type="slidenum">
              <a:rPr lang="ru-RU" altLang="en-US"/>
              <a:pPr/>
              <a:t>40</a:t>
            </a:fld>
            <a:r>
              <a:rPr lang="en-US" altLang="en-US" dirty="0" smtClean="0"/>
              <a:t>/40</a:t>
            </a:r>
            <a:endParaRPr lang="ru-RU" altLang="en-US" dirty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Your questions</a:t>
            </a:r>
            <a:endParaRPr lang="ru-RU" altLang="en-US" sz="3600"/>
          </a:p>
        </p:txBody>
      </p:sp>
      <p:sp>
        <p:nvSpPr>
          <p:cNvPr id="38949" name="Text Box 37"/>
          <p:cNvSpPr txBox="1">
            <a:spLocks noChangeArrowheads="1"/>
          </p:cNvSpPr>
          <p:nvPr/>
        </p:nvSpPr>
        <p:spPr bwMode="auto">
          <a:xfrm>
            <a:off x="4500563" y="2781300"/>
            <a:ext cx="762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9600"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endParaRPr lang="ru-RU" altLang="en-US" sz="9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s">
  <a:themeElements>
    <a:clrScheme name="Aes 12">
      <a:dk1>
        <a:srgbClr val="000099"/>
      </a:dk1>
      <a:lt1>
        <a:srgbClr val="FFFFFF"/>
      </a:lt1>
      <a:dk2>
        <a:srgbClr val="00004C"/>
      </a:dk2>
      <a:lt2>
        <a:srgbClr val="DECF3C"/>
      </a:lt2>
      <a:accent1>
        <a:srgbClr val="66CCFF"/>
      </a:accent1>
      <a:accent2>
        <a:srgbClr val="0066FF"/>
      </a:accent2>
      <a:accent3>
        <a:srgbClr val="AAAAB2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Ae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e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s 10">
        <a:dk1>
          <a:srgbClr val="000099"/>
        </a:dk1>
        <a:lt1>
          <a:srgbClr val="FFFFFF"/>
        </a:lt1>
        <a:dk2>
          <a:srgbClr val="00004C"/>
        </a:dk2>
        <a:lt2>
          <a:srgbClr val="DFCB3B"/>
        </a:lt2>
        <a:accent1>
          <a:srgbClr val="66CCFF"/>
        </a:accent1>
        <a:accent2>
          <a:srgbClr val="0066FF"/>
        </a:accent2>
        <a:accent3>
          <a:srgbClr val="AAAAB2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11">
        <a:dk1>
          <a:srgbClr val="000099"/>
        </a:dk1>
        <a:lt1>
          <a:srgbClr val="FFFFFF"/>
        </a:lt1>
        <a:dk2>
          <a:srgbClr val="00004C"/>
        </a:dk2>
        <a:lt2>
          <a:srgbClr val="DDD93D"/>
        </a:lt2>
        <a:accent1>
          <a:srgbClr val="66CCFF"/>
        </a:accent1>
        <a:accent2>
          <a:srgbClr val="0066FF"/>
        </a:accent2>
        <a:accent3>
          <a:srgbClr val="AAAAB2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s 12">
        <a:dk1>
          <a:srgbClr val="000099"/>
        </a:dk1>
        <a:lt1>
          <a:srgbClr val="FFFFFF"/>
        </a:lt1>
        <a:dk2>
          <a:srgbClr val="00004C"/>
        </a:dk2>
        <a:lt2>
          <a:srgbClr val="DECF3C"/>
        </a:lt2>
        <a:accent1>
          <a:srgbClr val="66CCFF"/>
        </a:accent1>
        <a:accent2>
          <a:srgbClr val="0066FF"/>
        </a:accent2>
        <a:accent3>
          <a:srgbClr val="AAAAB2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Aes</Template>
  <TotalTime>7592</TotalTime>
  <Words>1626</Words>
  <Application>Microsoft Office PowerPoint</Application>
  <PresentationFormat>On-screen Show (4:3)</PresentationFormat>
  <Paragraphs>315</Paragraphs>
  <Slides>40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Aes</vt:lpstr>
      <vt:lpstr>A Two-Pass Algorithm for Automatic Loudness Correction</vt:lpstr>
      <vt:lpstr>Level measurements</vt:lpstr>
      <vt:lpstr>Level measurements</vt:lpstr>
      <vt:lpstr>Level measurements</vt:lpstr>
      <vt:lpstr>Level measurements</vt:lpstr>
      <vt:lpstr>True peaks</vt:lpstr>
      <vt:lpstr>True peaks</vt:lpstr>
      <vt:lpstr>True peaks</vt:lpstr>
      <vt:lpstr>True peaks</vt:lpstr>
      <vt:lpstr>True peaks</vt:lpstr>
      <vt:lpstr>True peaks</vt:lpstr>
      <vt:lpstr>True peaks</vt:lpstr>
      <vt:lpstr>True peaks</vt:lpstr>
      <vt:lpstr>True peaks</vt:lpstr>
      <vt:lpstr>Loudness correction algorithm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Loudness correction</vt:lpstr>
      <vt:lpstr>Evaluation</vt:lpstr>
      <vt:lpstr>Evaluation</vt:lpstr>
      <vt:lpstr>Evaluation</vt:lpstr>
      <vt:lpstr>Evaluation</vt:lpstr>
      <vt:lpstr>Evaluation</vt:lpstr>
      <vt:lpstr>Results</vt:lpstr>
      <vt:lpstr>Results</vt:lpstr>
      <vt:lpstr>Summary</vt:lpstr>
      <vt:lpstr>Summary</vt:lpstr>
      <vt:lpstr>Summary</vt:lpstr>
      <vt:lpstr>Your questions</vt:lpstr>
    </vt:vector>
  </TitlesOfParts>
  <Company>iZotope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two-pass algorithm for automatic loudness correction</dc:title>
  <dc:subject>AES-141 Convention Paper Presentation</dc:subject>
  <dc:creator>Alexey Lukin</dc:creator>
  <cp:lastModifiedBy>alex</cp:lastModifiedBy>
  <cp:revision>304</cp:revision>
  <dcterms:created xsi:type="dcterms:W3CDTF">2004-09-04T19:18:40Z</dcterms:created>
  <dcterms:modified xsi:type="dcterms:W3CDTF">2016-10-13T17:01:42Z</dcterms:modified>
</cp:coreProperties>
</file>